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2463B-53B1-4459-A1C2-72D0A79A22C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6947F-88E7-4454-A5CF-90FF43466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2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do not recommend using for non-emergency news items – if it is overused people will eventually begin to ignore it.  Close it without reading….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3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Calendar Sync feature has improved since it first came out.  There are however, limitations that should be reviewed before using this tool.  Refer to Working with Google Calendar Integration Guide – </a:t>
            </a:r>
            <a:r>
              <a:rPr lang="en-US" baseline="0" dirty="0" err="1" smtClean="0"/>
              <a:t>pg</a:t>
            </a:r>
            <a:r>
              <a:rPr lang="en-US" baseline="0" dirty="0" smtClean="0"/>
              <a:t> 17 (under Google Calendar limitations heading) (when searching for this, just type Google Calendar).  Also, you must plan on repairing or refreshing the Calendar App frequently – even thought the guide says it only needs to be done periodically.  We spoke with support team and they said to do it every time you update.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82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Search all staff – go to page 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67988-E8DA-4AB5-94BD-A433530BFD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0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4ACB-2337-4F47-A8F9-CBDBDCBBCAA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CEE2-41A8-433F-88AB-67E9CAFC6E4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6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4ACB-2337-4F47-A8F9-CBDBDCBBCAA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CEE2-41A8-433F-88AB-67E9CAFC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4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4000"/>
                <a:satMod val="210000"/>
              </a:schemeClr>
            </a:gs>
            <a:gs pos="40000">
              <a:schemeClr val="bg2">
                <a:tint val="72000"/>
                <a:shade val="99000"/>
                <a:satMod val="200000"/>
              </a:schemeClr>
            </a:gs>
            <a:gs pos="100000">
              <a:schemeClr val="bg2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7064ACB-2337-4F47-A8F9-CBDBDCBBCAA4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1E2CEE2-41A8-433F-88AB-67E9CAFC6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1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amancany.org/Page/2573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kportschools.org/bully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donia.wnyric.org/domain/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nyric.schoolwires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schoolwires.com/Page/1949" TargetMode="External"/><Relationship Id="rId2" Type="http://schemas.openxmlformats.org/officeDocument/2006/relationships/hyperlink" Target="http://lakepark.wnyric.org/Page/3236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sdny.org/site/default.aspx?PageID=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Premium Video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dirty="0" smtClean="0"/>
              <a:t>Premium </a:t>
            </a:r>
            <a:r>
              <a:rPr lang="en-US" dirty="0"/>
              <a:t>Video </a:t>
            </a:r>
            <a:r>
              <a:rPr lang="en-US" dirty="0" smtClean="0"/>
              <a:t>App (PVA) </a:t>
            </a:r>
            <a:r>
              <a:rPr lang="en-US" dirty="0"/>
              <a:t>is a simple way to add video to a web page and ensure it can be viewed on any </a:t>
            </a:r>
            <a:r>
              <a:rPr lang="en-US" dirty="0" smtClean="0"/>
              <a:t>device</a:t>
            </a:r>
            <a:endParaRPr lang="en-US" dirty="0" smtClean="0"/>
          </a:p>
          <a:p>
            <a:r>
              <a:rPr lang="en-US" dirty="0" smtClean="0"/>
              <a:t>Video </a:t>
            </a:r>
            <a:r>
              <a:rPr lang="en-US" dirty="0"/>
              <a:t>creators may use any file or format to post; viewers don’t have to install plug-ins to </a:t>
            </a:r>
            <a:r>
              <a:rPr lang="en-US" dirty="0" smtClean="0"/>
              <a:t>watch</a:t>
            </a:r>
            <a:endParaRPr lang="en-US" dirty="0" smtClean="0"/>
          </a:p>
          <a:p>
            <a:r>
              <a:rPr lang="en-US" dirty="0"/>
              <a:t>Share district and school special events </a:t>
            </a:r>
            <a:r>
              <a:rPr lang="en-US" dirty="0" smtClean="0"/>
              <a:t>such as graduation ceremonies, board meetings, athletic events, morning announcements, flipped learning, superintendent/principal messages, and professional development </a:t>
            </a:r>
            <a:r>
              <a:rPr lang="en-US" dirty="0" smtClean="0"/>
              <a:t>training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Premium Video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Salamanca – Mrs. Brenda Green</a:t>
            </a:r>
          </a:p>
          <a:p>
            <a:pPr lvl="1"/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www.salamancany.org/Page/2573</a:t>
            </a:r>
            <a:endParaRPr lang="en-US" dirty="0"/>
          </a:p>
          <a:p>
            <a:r>
              <a:rPr lang="en-US" dirty="0" smtClean="0"/>
              <a:t>Advantages of the PVA</a:t>
            </a:r>
          </a:p>
          <a:p>
            <a:pPr lvl="1"/>
            <a:r>
              <a:rPr lang="en-US" sz="2800" dirty="0" smtClean="0"/>
              <a:t>Save on file storage</a:t>
            </a:r>
          </a:p>
          <a:p>
            <a:pPr lvl="1"/>
            <a:r>
              <a:rPr lang="en-US" sz="2800" dirty="0" smtClean="0"/>
              <a:t>Easy to use - upload as is, no resizing, compression, or conversion </a:t>
            </a:r>
            <a:r>
              <a:rPr lang="en-US" sz="2800" dirty="0" smtClean="0"/>
              <a:t>required (2 GB max)</a:t>
            </a:r>
            <a:endParaRPr lang="en-US" sz="2800" dirty="0" smtClean="0"/>
          </a:p>
          <a:p>
            <a:pPr lvl="1"/>
            <a:r>
              <a:rPr lang="en-US" sz="2800" dirty="0" smtClean="0"/>
              <a:t>Viewers can play the video without having to download/install various software</a:t>
            </a:r>
          </a:p>
          <a:p>
            <a:pPr lvl="1"/>
            <a:r>
              <a:rPr lang="en-US" sz="2800" dirty="0" smtClean="0"/>
              <a:t>Compatible with </a:t>
            </a:r>
            <a:r>
              <a:rPr lang="en-US" sz="2800" dirty="0" smtClean="0"/>
              <a:t>most</a:t>
            </a:r>
            <a:r>
              <a:rPr lang="en-US" sz="2800" dirty="0" smtClean="0"/>
              <a:t> </a:t>
            </a:r>
            <a:r>
              <a:rPr lang="en-US" sz="2800" dirty="0" smtClean="0"/>
              <a:t>devices and browsers</a:t>
            </a:r>
          </a:p>
        </p:txBody>
      </p:sp>
    </p:spTree>
    <p:extLst>
      <p:ext uri="{BB962C8B-B14F-4D97-AF65-F5344CB8AC3E}">
        <p14:creationId xmlns:p14="http://schemas.microsoft.com/office/powerpoint/2010/main" val="32025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Premium Video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Cost:  $175 per site/</a:t>
            </a:r>
            <a:r>
              <a:rPr lang="en-US" dirty="0" err="1" smtClean="0"/>
              <a:t>subsite</a:t>
            </a:r>
            <a:endParaRPr lang="en-US" dirty="0" smtClean="0"/>
          </a:p>
          <a:p>
            <a:r>
              <a:rPr lang="en-US" dirty="0" smtClean="0"/>
              <a:t>Hosted at </a:t>
            </a:r>
            <a:r>
              <a:rPr lang="en-US" dirty="0" err="1" smtClean="0"/>
              <a:t>MyVRSpot</a:t>
            </a:r>
            <a:endParaRPr lang="en-US" dirty="0" smtClean="0"/>
          </a:p>
          <a:p>
            <a:r>
              <a:rPr lang="en-US" dirty="0" smtClean="0"/>
              <a:t>40 GB per site</a:t>
            </a:r>
          </a:p>
          <a:p>
            <a:pPr lvl="1"/>
            <a:r>
              <a:rPr lang="en-US" sz="2800" dirty="0" smtClean="0"/>
              <a:t>Purchase additional storage if needed</a:t>
            </a:r>
          </a:p>
          <a:p>
            <a:pPr lvl="1"/>
            <a:r>
              <a:rPr lang="en-US" sz="2800" dirty="0" smtClean="0"/>
              <a:t>Sold in 10 GB increments</a:t>
            </a:r>
          </a:p>
        </p:txBody>
      </p:sp>
    </p:spTree>
    <p:extLst>
      <p:ext uri="{BB962C8B-B14F-4D97-AF65-F5344CB8AC3E}">
        <p14:creationId xmlns:p14="http://schemas.microsoft.com/office/powerpoint/2010/main" val="42504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Table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The Table App was designed to simplify the experience of creating and editing </a:t>
            </a:r>
            <a:r>
              <a:rPr lang="en-US" dirty="0" smtClean="0"/>
              <a:t>tables</a:t>
            </a:r>
            <a:endParaRPr lang="en-US" dirty="0" smtClean="0"/>
          </a:p>
          <a:p>
            <a:r>
              <a:rPr lang="en-US" dirty="0" smtClean="0"/>
              <a:t>ADA compliant</a:t>
            </a:r>
          </a:p>
          <a:p>
            <a:r>
              <a:rPr lang="en-US" dirty="0" smtClean="0"/>
              <a:t>Table </a:t>
            </a:r>
            <a:r>
              <a:rPr lang="en-US" dirty="0"/>
              <a:t>will resize automatically to fit viewer screen </a:t>
            </a:r>
            <a:r>
              <a:rPr lang="en-US" dirty="0" smtClean="0"/>
              <a:t>sizes</a:t>
            </a:r>
            <a:endParaRPr lang="en-US" dirty="0"/>
          </a:p>
          <a:p>
            <a:r>
              <a:rPr lang="en-US" dirty="0" smtClean="0"/>
              <a:t>Great way to separate your table from other content</a:t>
            </a:r>
          </a:p>
        </p:txBody>
      </p:sp>
    </p:spTree>
    <p:extLst>
      <p:ext uri="{BB962C8B-B14F-4D97-AF65-F5344CB8AC3E}">
        <p14:creationId xmlns:p14="http://schemas.microsoft.com/office/powerpoint/2010/main" val="42500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Table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Example – </a:t>
            </a:r>
            <a:r>
              <a:rPr lang="en-US" dirty="0" smtClean="0">
                <a:hlinkClick r:id="rId2"/>
              </a:rPr>
              <a:t>Lockport – Important Contacts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Demo of the Table App</a:t>
            </a:r>
          </a:p>
          <a:p>
            <a:pPr lvl="1"/>
            <a:r>
              <a:rPr lang="en-US" sz="2800" dirty="0" smtClean="0"/>
              <a:t>Add the Table App to a page</a:t>
            </a:r>
          </a:p>
          <a:p>
            <a:pPr lvl="1"/>
            <a:r>
              <a:rPr lang="en-US" sz="2800" dirty="0" smtClean="0"/>
              <a:t>Set the basic table options</a:t>
            </a:r>
          </a:p>
          <a:p>
            <a:pPr lvl="1"/>
            <a:r>
              <a:rPr lang="en-US" sz="2800" dirty="0" smtClean="0"/>
              <a:t>Enter data</a:t>
            </a:r>
          </a:p>
          <a:p>
            <a:pPr lvl="1"/>
            <a:r>
              <a:rPr lang="en-US" sz="2800" dirty="0" smtClean="0"/>
              <a:t>Review formatting options</a:t>
            </a:r>
          </a:p>
          <a:p>
            <a:pPr marL="34220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New Features–Staff Directory Improvements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Enhancements to the Staff Directory App, including fields for picture, title and website</a:t>
            </a:r>
          </a:p>
          <a:p>
            <a:pPr lvl="1"/>
            <a:r>
              <a:rPr lang="en-US" sz="2800" dirty="0"/>
              <a:t>Example – </a:t>
            </a:r>
            <a:r>
              <a:rPr lang="en-US" sz="2800" dirty="0">
                <a:hlinkClick r:id="rId3"/>
              </a:rPr>
              <a:t>Fredonia Staff Directory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 Sample Import Files</a:t>
            </a:r>
          </a:p>
          <a:p>
            <a:pPr lvl="1"/>
            <a:r>
              <a:rPr lang="en-US" sz="2800" dirty="0"/>
              <a:t>Sample CSV File for Importing </a:t>
            </a:r>
            <a:r>
              <a:rPr lang="en-US" sz="2800" dirty="0" smtClean="0"/>
              <a:t>Half-Hourly </a:t>
            </a:r>
            <a:r>
              <a:rPr lang="en-US" sz="2800" dirty="0"/>
              <a:t>Parent Teacher Conference Events</a:t>
            </a:r>
          </a:p>
          <a:p>
            <a:pPr lvl="1"/>
            <a:r>
              <a:rPr lang="en-US" sz="2800" dirty="0"/>
              <a:t>Sample CSV File for Importing Hourly Parent Teacher Conference </a:t>
            </a:r>
            <a:r>
              <a:rPr lang="en-US" sz="2800" dirty="0" smtClean="0"/>
              <a:t>Events</a:t>
            </a:r>
          </a:p>
          <a:p>
            <a:pPr lvl="1"/>
            <a:r>
              <a:rPr lang="en-US" sz="2800" dirty="0" smtClean="0"/>
              <a:t>Demo – How Do I tab – enter Sample and search</a:t>
            </a: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38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On Screen Alerts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On-Screen Alerts are highly visible messages that notify you of situations that arise quickly or at inconvenient </a:t>
            </a:r>
            <a:r>
              <a:rPr lang="en-US" dirty="0" smtClean="0"/>
              <a:t>times</a:t>
            </a:r>
            <a:endParaRPr lang="en-US" dirty="0" smtClean="0"/>
          </a:p>
          <a:p>
            <a:pPr lvl="1"/>
            <a:r>
              <a:rPr lang="en-US" sz="2800" dirty="0" smtClean="0"/>
              <a:t>Weather Emergencies, Lockdown Situations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3505200"/>
            <a:ext cx="793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New Features – On Screen Alerts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When alert messages are posted by your district, you’ll see them when you navigate to the </a:t>
            </a:r>
            <a:r>
              <a:rPr lang="en-US" dirty="0" smtClean="0"/>
              <a:t>website </a:t>
            </a:r>
            <a:endParaRPr lang="en-US" dirty="0"/>
          </a:p>
          <a:p>
            <a:r>
              <a:rPr lang="en-US" dirty="0"/>
              <a:t>Once you read the messages, </a:t>
            </a:r>
            <a:r>
              <a:rPr lang="en-US" b="1" dirty="0"/>
              <a:t>click OK, got </a:t>
            </a:r>
            <a:r>
              <a:rPr lang="en-US" b="1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dialog collapses into an </a:t>
            </a:r>
            <a:r>
              <a:rPr lang="en-US" b="1" dirty="0"/>
              <a:t>Exclamation</a:t>
            </a:r>
            <a:r>
              <a:rPr lang="en-US" dirty="0"/>
              <a:t> </a:t>
            </a:r>
            <a:r>
              <a:rPr lang="en-US" dirty="0" smtClean="0"/>
              <a:t>icon</a:t>
            </a:r>
            <a:endParaRPr lang="en-US" dirty="0"/>
          </a:p>
          <a:p>
            <a:r>
              <a:rPr lang="en-US" dirty="0"/>
              <a:t>Click the Exclamation icon to redisplay the important Message window at any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EXAMPLE/DEMO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657600" y="5181600"/>
            <a:ext cx="4114800" cy="914400"/>
            <a:chOff x="3962400" y="5181600"/>
            <a:chExt cx="4114800" cy="9144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2400" y="5181600"/>
              <a:ext cx="948906" cy="914400"/>
            </a:xfrm>
            <a:prstGeom prst="rect">
              <a:avLst/>
            </a:prstGeom>
          </p:spPr>
        </p:pic>
        <p:sp>
          <p:nvSpPr>
            <p:cNvPr id="11" name="Left Arrow 10"/>
            <p:cNvSpPr/>
            <p:nvPr/>
          </p:nvSpPr>
          <p:spPr>
            <a:xfrm>
              <a:off x="4953000" y="5257800"/>
              <a:ext cx="3124200" cy="749808"/>
            </a:xfrm>
            <a:prstGeom prst="leftArrow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dirty="0" smtClean="0"/>
                <a:t>Click to redisplay message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591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Enhanced Broadcast E-Alert Tool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Broadcast E-Alerts allow you to mass communicate with </a:t>
            </a:r>
            <a:r>
              <a:rPr lang="en-US" dirty="0" smtClean="0"/>
              <a:t>users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use Broadcast E-Alerts to relay important information such as school closings, events and early </a:t>
            </a:r>
            <a:r>
              <a:rPr lang="en-US" dirty="0" smtClean="0"/>
              <a:t>dismissals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Broadcast E-Alert types include Email, Text Message, Push Notification, </a:t>
            </a:r>
            <a:r>
              <a:rPr lang="en-US" b="1" dirty="0"/>
              <a:t>Announcement</a:t>
            </a:r>
            <a:r>
              <a:rPr lang="en-US" dirty="0"/>
              <a:t>, </a:t>
            </a:r>
            <a:r>
              <a:rPr lang="en-US" b="1" dirty="0"/>
              <a:t>Facebook</a:t>
            </a:r>
            <a:r>
              <a:rPr lang="en-US" dirty="0"/>
              <a:t> and </a:t>
            </a:r>
            <a:r>
              <a:rPr lang="en-US" b="1" dirty="0" smtClean="0"/>
              <a:t>Twitter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Enhanced Broadcast E-Alert Tool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283910" cy="493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Enhanced Broadcast E-Alert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To use the Social Media options, you must first </a:t>
            </a:r>
            <a:r>
              <a:rPr lang="en-US" dirty="0" smtClean="0"/>
              <a:t>allow</a:t>
            </a:r>
            <a:r>
              <a:rPr lang="en-US" dirty="0" smtClean="0"/>
              <a:t> access and connect to Facebook and Twitter</a:t>
            </a:r>
          </a:p>
          <a:p>
            <a:pPr lvl="1"/>
            <a:r>
              <a:rPr lang="en-US" dirty="0" smtClean="0"/>
              <a:t>Configure/System Settings/Alerts tab</a:t>
            </a:r>
          </a:p>
          <a:p>
            <a:pPr lvl="1"/>
            <a:r>
              <a:rPr lang="en-US" dirty="0" smtClean="0"/>
              <a:t>Site Workspace/Settings/Advanced tab</a:t>
            </a:r>
          </a:p>
          <a:p>
            <a:pPr lvl="1"/>
            <a:r>
              <a:rPr lang="en-US" dirty="0" smtClean="0"/>
              <a:t>DEMO</a:t>
            </a:r>
            <a:endParaRPr lang="en-US" dirty="0"/>
          </a:p>
          <a:p>
            <a:pPr marL="17075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25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New Features – Google Folder App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300" dirty="0"/>
              <a:t>The Google Folder App allows you to share </a:t>
            </a:r>
            <a:r>
              <a:rPr lang="en-US" sz="3300" dirty="0" smtClean="0"/>
              <a:t>your Google</a:t>
            </a:r>
            <a:r>
              <a:rPr lang="en-US" sz="3300" dirty="0"/>
              <a:t> </a:t>
            </a:r>
            <a:r>
              <a:rPr lang="en-US" sz="3300" dirty="0" smtClean="0"/>
              <a:t>Folders (Google Drive) on</a:t>
            </a:r>
            <a:r>
              <a:rPr lang="en-US" sz="3300" dirty="0"/>
              <a:t> your </a:t>
            </a:r>
            <a:r>
              <a:rPr lang="en-US" sz="3300" dirty="0" smtClean="0"/>
              <a:t>Blackboard</a:t>
            </a:r>
            <a:r>
              <a:rPr lang="en-US" sz="3300" dirty="0"/>
              <a:t> </a:t>
            </a:r>
            <a:r>
              <a:rPr lang="en-US" sz="3300" dirty="0" smtClean="0"/>
              <a:t>website</a:t>
            </a:r>
          </a:p>
          <a:p>
            <a:r>
              <a:rPr lang="en-US" sz="3300" dirty="0" smtClean="0"/>
              <a:t>Files </a:t>
            </a:r>
            <a:r>
              <a:rPr lang="en-US" sz="3300" dirty="0" smtClean="0"/>
              <a:t>can be </a:t>
            </a:r>
            <a:r>
              <a:rPr lang="en-US" sz="3300" dirty="0"/>
              <a:t>displayed as a grid or </a:t>
            </a:r>
            <a:r>
              <a:rPr lang="en-US" sz="3300" dirty="0" smtClean="0"/>
              <a:t>list</a:t>
            </a:r>
            <a:endParaRPr lang="en-US" sz="3300" dirty="0" smtClean="0"/>
          </a:p>
          <a:p>
            <a:r>
              <a:rPr lang="en-US" sz="3300" dirty="0">
                <a:hlinkClick r:id="rId2"/>
              </a:rPr>
              <a:t>http://</a:t>
            </a:r>
            <a:r>
              <a:rPr lang="en-US" sz="3300" dirty="0" smtClean="0">
                <a:hlinkClick r:id="rId2"/>
              </a:rPr>
              <a:t>lakepark.wnyric.org/Page/3236</a:t>
            </a:r>
            <a:endParaRPr lang="en-US" sz="3300" dirty="0" smtClean="0"/>
          </a:p>
          <a:p>
            <a:r>
              <a:rPr lang="en-US" sz="3300" dirty="0" smtClean="0"/>
              <a:t>The</a:t>
            </a:r>
            <a:r>
              <a:rPr lang="en-US" sz="3300" dirty="0"/>
              <a:t> </a:t>
            </a:r>
            <a:r>
              <a:rPr lang="en-US" sz="3300" b="1" dirty="0"/>
              <a:t>Google Folder App</a:t>
            </a:r>
            <a:r>
              <a:rPr lang="en-US" sz="3300" dirty="0"/>
              <a:t> is the first </a:t>
            </a:r>
            <a:r>
              <a:rPr lang="en-US" sz="3300" dirty="0" smtClean="0"/>
              <a:t>Blackboard app</a:t>
            </a:r>
            <a:r>
              <a:rPr lang="en-US" sz="3300" dirty="0"/>
              <a:t> that </a:t>
            </a:r>
            <a:r>
              <a:rPr lang="en-US" sz="3300" dirty="0" smtClean="0"/>
              <a:t>can</a:t>
            </a:r>
            <a:r>
              <a:rPr lang="en-US" sz="3300" dirty="0"/>
              <a:t> be updated </a:t>
            </a:r>
            <a:r>
              <a:rPr lang="en-US" sz="3300" dirty="0" smtClean="0"/>
              <a:t>independent of a </a:t>
            </a:r>
            <a:r>
              <a:rPr lang="en-US" sz="3300" dirty="0" smtClean="0"/>
              <a:t>release</a:t>
            </a:r>
            <a:endParaRPr lang="en-US" sz="3300" dirty="0" smtClean="0"/>
          </a:p>
          <a:p>
            <a:pPr lvl="1"/>
            <a:r>
              <a:rPr lang="en-US" sz="3300" dirty="0">
                <a:hlinkClick r:id="rId3"/>
              </a:rPr>
              <a:t>http://</a:t>
            </a:r>
            <a:r>
              <a:rPr lang="en-US" sz="3300" dirty="0" smtClean="0">
                <a:hlinkClick r:id="rId3"/>
              </a:rPr>
              <a:t>help.schoolwires.com/Page/1949</a:t>
            </a:r>
            <a:r>
              <a:rPr lang="en-US" sz="3300" dirty="0" smtClean="0"/>
              <a:t> - download app here</a:t>
            </a:r>
          </a:p>
          <a:p>
            <a:r>
              <a:rPr lang="en-US" sz="3300" dirty="0" smtClean="0"/>
              <a:t>To</a:t>
            </a:r>
            <a:r>
              <a:rPr lang="en-US" sz="3300" dirty="0"/>
              <a:t> allow you to take advantage of this and </a:t>
            </a:r>
            <a:r>
              <a:rPr lang="en-US" sz="3300" dirty="0" smtClean="0"/>
              <a:t>other apps</a:t>
            </a:r>
            <a:r>
              <a:rPr lang="en-US" sz="3300" dirty="0"/>
              <a:t> in the future, we have added the ability </a:t>
            </a:r>
            <a:r>
              <a:rPr lang="en-US" sz="3300" dirty="0" smtClean="0"/>
              <a:t>for Site</a:t>
            </a:r>
            <a:r>
              <a:rPr lang="en-US" sz="3300" dirty="0"/>
              <a:t> Administrators to import and update </a:t>
            </a:r>
            <a:r>
              <a:rPr lang="en-US" sz="3300" dirty="0" smtClean="0"/>
              <a:t>custom apps</a:t>
            </a:r>
            <a:r>
              <a:rPr lang="en-US" sz="3300" dirty="0"/>
              <a:t> as well as manage the sharing rights on </a:t>
            </a:r>
            <a:r>
              <a:rPr lang="en-US" sz="3300" dirty="0" smtClean="0"/>
              <a:t>them</a:t>
            </a:r>
            <a:r>
              <a:rPr lang="en-US" sz="3300" dirty="0"/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191705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New Features - Google Calendar Sync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100" dirty="0"/>
              <a:t>Google Calendar Integration allows you to sync a Google Calendar with </a:t>
            </a:r>
            <a:r>
              <a:rPr lang="en-US" sz="4100" dirty="0" smtClean="0"/>
              <a:t>the</a:t>
            </a:r>
            <a:r>
              <a:rPr lang="en-US" sz="4100" dirty="0" smtClean="0"/>
              <a:t> website Calendar App</a:t>
            </a:r>
            <a:endParaRPr lang="en-US" sz="4100" dirty="0" smtClean="0"/>
          </a:p>
          <a:p>
            <a:r>
              <a:rPr lang="en-US" sz="3600" dirty="0" smtClean="0"/>
              <a:t>The </a:t>
            </a:r>
            <a:r>
              <a:rPr lang="en-US" sz="3600" b="1" dirty="0"/>
              <a:t>Sync One Way </a:t>
            </a:r>
            <a:r>
              <a:rPr lang="en-US" sz="3600" dirty="0"/>
              <a:t>option will import events from a Google Calendar into a Calendar </a:t>
            </a:r>
            <a:r>
              <a:rPr lang="en-US" sz="3600" dirty="0" smtClean="0"/>
              <a:t>App </a:t>
            </a:r>
          </a:p>
          <a:p>
            <a:pPr lvl="1"/>
            <a:r>
              <a:rPr lang="en-US" sz="3000" dirty="0" smtClean="0"/>
              <a:t>These </a:t>
            </a:r>
            <a:r>
              <a:rPr lang="en-US" sz="3000" dirty="0"/>
              <a:t>events display as locked and must be edited in the Google </a:t>
            </a:r>
            <a:r>
              <a:rPr lang="en-US" sz="3000" dirty="0" smtClean="0"/>
              <a:t>Calendar</a:t>
            </a:r>
            <a:endParaRPr lang="en-US" sz="3000" dirty="0" smtClean="0"/>
          </a:p>
          <a:p>
            <a:r>
              <a:rPr lang="en-US" sz="3600" dirty="0" smtClean="0"/>
              <a:t>The </a:t>
            </a:r>
            <a:r>
              <a:rPr lang="en-US" sz="3600" b="1" dirty="0"/>
              <a:t>Sync Both Ways</a:t>
            </a:r>
            <a:r>
              <a:rPr lang="en-US" sz="3600" dirty="0"/>
              <a:t> option will import events from a Google Calendar into a Calendar </a:t>
            </a:r>
            <a:r>
              <a:rPr lang="en-US" sz="3600" dirty="0" smtClean="0"/>
              <a:t>App </a:t>
            </a:r>
            <a:r>
              <a:rPr lang="en-US" sz="3600" dirty="0"/>
              <a:t>and export events from a </a:t>
            </a:r>
            <a:r>
              <a:rPr lang="en-US" sz="3600" dirty="0" smtClean="0"/>
              <a:t>Calendar App </a:t>
            </a:r>
            <a:r>
              <a:rPr lang="en-US" sz="3600" dirty="0"/>
              <a:t>into a </a:t>
            </a:r>
            <a:r>
              <a:rPr lang="en-US" sz="3600" dirty="0" smtClean="0"/>
              <a:t>Google </a:t>
            </a:r>
            <a:r>
              <a:rPr lang="en-US" sz="3600" dirty="0" smtClean="0"/>
              <a:t>Calendar </a:t>
            </a:r>
          </a:p>
          <a:p>
            <a:pPr lvl="1"/>
            <a:r>
              <a:rPr lang="en-US" sz="3000" dirty="0" smtClean="0"/>
              <a:t>These </a:t>
            </a:r>
            <a:r>
              <a:rPr lang="en-US" sz="3000" dirty="0"/>
              <a:t>events can be edited in a Calendar </a:t>
            </a:r>
            <a:r>
              <a:rPr lang="en-US" sz="3000" dirty="0" smtClean="0"/>
              <a:t>App </a:t>
            </a:r>
            <a:r>
              <a:rPr lang="en-US" sz="3000" dirty="0"/>
              <a:t>or Google </a:t>
            </a:r>
            <a:r>
              <a:rPr lang="en-US" sz="3000" dirty="0" smtClean="0"/>
              <a:t>Calendar</a:t>
            </a:r>
          </a:p>
          <a:p>
            <a:pPr lvl="1"/>
            <a:r>
              <a:rPr lang="en-US" sz="3000" dirty="0" smtClean="0"/>
              <a:t>You </a:t>
            </a:r>
            <a:r>
              <a:rPr lang="en-US" sz="3000" dirty="0"/>
              <a:t>can integrate one Google Calendar </a:t>
            </a:r>
            <a:r>
              <a:rPr lang="en-US" sz="3000" dirty="0" smtClean="0"/>
              <a:t>per</a:t>
            </a:r>
            <a:r>
              <a:rPr lang="en-US" sz="3000" dirty="0" smtClean="0"/>
              <a:t> </a:t>
            </a:r>
            <a:r>
              <a:rPr lang="en-US" sz="3000" dirty="0"/>
              <a:t>Calendar App. </a:t>
            </a:r>
          </a:p>
          <a:p>
            <a:r>
              <a:rPr lang="en-US" sz="3600" dirty="0" smtClean="0"/>
              <a:t>To set up the sync, click on the </a:t>
            </a:r>
            <a:r>
              <a:rPr lang="en-US" sz="3600" b="1" dirty="0" smtClean="0"/>
              <a:t>Options</a:t>
            </a:r>
            <a:r>
              <a:rPr lang="en-US" sz="3600" dirty="0" smtClean="0"/>
              <a:t> </a:t>
            </a:r>
            <a:r>
              <a:rPr lang="en-US" sz="3600" dirty="0" smtClean="0"/>
              <a:t>button for the Calendar </a:t>
            </a:r>
            <a:r>
              <a:rPr lang="en-US" sz="3600" dirty="0" smtClean="0"/>
              <a:t>App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Canaseraga CSD Calendar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8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Features </a:t>
            </a:r>
            <a:r>
              <a:rPr lang="en-US" dirty="0"/>
              <a:t>- Google Calendar Sync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You </a:t>
            </a:r>
            <a:r>
              <a:rPr lang="en-US" sz="3600" dirty="0" smtClean="0"/>
              <a:t>will need to</a:t>
            </a:r>
            <a:r>
              <a:rPr lang="en-US" sz="3600" dirty="0" smtClean="0"/>
              <a:t> </a:t>
            </a:r>
            <a:r>
              <a:rPr lang="en-US" sz="3600" dirty="0"/>
              <a:t>repair or refresh your Google Calendar </a:t>
            </a:r>
            <a:r>
              <a:rPr lang="en-US" sz="3600" dirty="0" smtClean="0"/>
              <a:t>Integration frequently:</a:t>
            </a:r>
            <a:endParaRPr lang="en-US" sz="3600" dirty="0" smtClean="0"/>
          </a:p>
          <a:p>
            <a:r>
              <a:rPr lang="en-US" dirty="0" smtClean="0"/>
              <a:t>Click </a:t>
            </a:r>
            <a:r>
              <a:rPr lang="en-US" dirty="0"/>
              <a:t>Refresh in your Calendar </a:t>
            </a:r>
            <a:r>
              <a:rPr lang="en-US" dirty="0" smtClean="0"/>
              <a:t>App 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Refresh button displays automatically on the calendar in Site Manager when the calendars need to be </a:t>
            </a:r>
            <a:r>
              <a:rPr lang="en-US" sz="2200" dirty="0" smtClean="0"/>
              <a:t>synced </a:t>
            </a:r>
            <a:endParaRPr lang="en-US" sz="2200" dirty="0"/>
          </a:p>
          <a:p>
            <a:r>
              <a:rPr lang="en-US" dirty="0"/>
              <a:t>You can also sync the calendars in App Options by clicking </a:t>
            </a:r>
            <a:r>
              <a:rPr lang="en-US" dirty="0" smtClean="0"/>
              <a:t>Repair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ppt3031.tmp</Template>
  <TotalTime>35</TotalTime>
  <Words>792</Words>
  <Application>Microsoft Office PowerPoint</Application>
  <PresentationFormat>On-screen Show (4:3)</PresentationFormat>
  <Paragraphs>86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Tunga</vt:lpstr>
      <vt:lpstr>Soho</vt:lpstr>
      <vt:lpstr>New Features</vt:lpstr>
      <vt:lpstr>New Features – On Screen Alerts</vt:lpstr>
      <vt:lpstr>New Features – On Screen Alerts</vt:lpstr>
      <vt:lpstr>Enhanced Broadcast E-Alert Tool</vt:lpstr>
      <vt:lpstr>Enhanced Broadcast E-Alert Tool</vt:lpstr>
      <vt:lpstr>Enhanced Broadcast E-Alert Tool</vt:lpstr>
      <vt:lpstr>New Features – Google Folder App</vt:lpstr>
      <vt:lpstr>New Features - Google Calendar Sync</vt:lpstr>
      <vt:lpstr>New Features - Google Calendar Sync</vt:lpstr>
      <vt:lpstr>New Features – Premium Video App</vt:lpstr>
      <vt:lpstr>New Features – Premium Video App</vt:lpstr>
      <vt:lpstr>New Features – Premium Video App</vt:lpstr>
      <vt:lpstr>New Features – Table App</vt:lpstr>
      <vt:lpstr>New Features – Table App</vt:lpstr>
      <vt:lpstr>New Features–Staff Directory Improvements</vt:lpstr>
    </vt:vector>
  </TitlesOfParts>
  <Company>NFCSD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Gigantelli, Melinda</dc:creator>
  <cp:lastModifiedBy>Gigantelli, Melinda</cp:lastModifiedBy>
  <cp:revision>8</cp:revision>
  <dcterms:created xsi:type="dcterms:W3CDTF">2016-04-28T18:14:42Z</dcterms:created>
  <dcterms:modified xsi:type="dcterms:W3CDTF">2016-05-04T19:14:36Z</dcterms:modified>
</cp:coreProperties>
</file>